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4" r:id="rId2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451520" y="804600"/>
            <a:ext cx="9603000" cy="1049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1451520" y="2015640"/>
            <a:ext cx="9603000" cy="164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1451520" y="3817800"/>
            <a:ext cx="9603000" cy="164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451520" y="804600"/>
            <a:ext cx="9603000" cy="1049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1451520" y="2015640"/>
            <a:ext cx="4686120" cy="164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6372360" y="2015640"/>
            <a:ext cx="4686120" cy="164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1451520" y="3817800"/>
            <a:ext cx="4686120" cy="164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6372360" y="3817800"/>
            <a:ext cx="4686120" cy="164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1451520" y="804600"/>
            <a:ext cx="9603000" cy="1049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1451520" y="2015640"/>
            <a:ext cx="3092040" cy="164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698720" y="2015640"/>
            <a:ext cx="3092040" cy="164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7945560" y="2015640"/>
            <a:ext cx="3092040" cy="164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1451520" y="3817800"/>
            <a:ext cx="3092040" cy="164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body"/>
          </p:nvPr>
        </p:nvSpPr>
        <p:spPr>
          <a:xfrm>
            <a:off x="4698720" y="3817800"/>
            <a:ext cx="3092040" cy="164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body"/>
          </p:nvPr>
        </p:nvSpPr>
        <p:spPr>
          <a:xfrm>
            <a:off x="7945560" y="3817800"/>
            <a:ext cx="3092040" cy="164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6F0D0-DA1C-464A-A5CA-E5821BB505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9FF8D6-1166-4BAD-A311-860CADF65A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98C903-5857-4D39-8D4C-08C3A54B1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870C69A-46E1-40D7-8CEE-744D323B4259}" type="datetime">
              <a:rPr lang="en-US" sz="1000" b="0" strike="noStrike" spc="-1" smtClean="0">
                <a:solidFill>
                  <a:srgbClr val="8B8B8B"/>
                </a:solidFill>
                <a:latin typeface="Gill Sans MT"/>
              </a:rPr>
              <a:t>1/3/2022</a:t>
            </a:fld>
            <a:endParaRPr lang="en-US" sz="1000" b="0" strike="noStrike" spc="-1">
              <a:latin typeface="Times New Roman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4E5133-DE53-41BD-BC68-FCBF65D25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2377A3-7BD9-45AC-BC35-0CD935754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0218A9DB-4CE5-4171-9EB5-91EF36C737CC}" type="slidenum">
              <a:rPr lang="en-US" sz="2800" b="0" strike="noStrike" spc="-1" smtClean="0">
                <a:solidFill>
                  <a:srgbClr val="B71E42"/>
                </a:solidFill>
                <a:latin typeface="Gill Sans MT"/>
              </a:rPr>
              <a:t>‹#›</a:t>
            </a:fld>
            <a:endParaRPr lang="en-US" sz="28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027632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AC748-D84C-4907-9A59-8EAD4C05C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86FDE-D00C-4CEE-B6F2-CAA8AEC73F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C784E2-CB86-4EE3-A4D4-FA49A8662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870C69A-46E1-40D7-8CEE-744D323B4259}" type="datetime">
              <a:rPr lang="en-US" sz="1000" b="0" strike="noStrike" spc="-1" smtClean="0">
                <a:solidFill>
                  <a:srgbClr val="8B8B8B"/>
                </a:solidFill>
                <a:latin typeface="Gill Sans MT"/>
              </a:rPr>
              <a:t>1/3/2022</a:t>
            </a:fld>
            <a:endParaRPr lang="en-US" sz="1000" b="0" strike="noStrike" spc="-1">
              <a:latin typeface="Times New Roman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9196EC-2E00-44F8-80BA-76603F93D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779704-431C-4B1E-91C1-1766A6333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0218A9DB-4CE5-4171-9EB5-91EF36C737CC}" type="slidenum">
              <a:rPr lang="en-US" sz="2800" b="0" strike="noStrike" spc="-1" smtClean="0">
                <a:solidFill>
                  <a:srgbClr val="B71E42"/>
                </a:solidFill>
                <a:latin typeface="Gill Sans MT"/>
              </a:rPr>
              <a:t>‹#›</a:t>
            </a:fld>
            <a:endParaRPr lang="en-US" sz="28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789694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A1F2E-DC44-4833-9B29-AB51E0FA7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1F3F7E-E20E-4D88-9626-049110DE12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F8C3D-C11C-4319-BE8D-A09AAF21B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870C69A-46E1-40D7-8CEE-744D323B4259}" type="datetime">
              <a:rPr lang="en-US" sz="1000" b="0" strike="noStrike" spc="-1" smtClean="0">
                <a:solidFill>
                  <a:srgbClr val="8B8B8B"/>
                </a:solidFill>
                <a:latin typeface="Gill Sans MT"/>
              </a:rPr>
              <a:t>1/3/2022</a:t>
            </a:fld>
            <a:endParaRPr lang="en-US" sz="1000" b="0" strike="noStrike" spc="-1">
              <a:latin typeface="Times New Roman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CDC5E5-8B30-483A-91B3-10D924548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9E308-D0FF-4384-A8E8-E62095B8A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0218A9DB-4CE5-4171-9EB5-91EF36C737CC}" type="slidenum">
              <a:rPr lang="en-US" sz="2800" b="0" strike="noStrike" spc="-1" smtClean="0">
                <a:solidFill>
                  <a:srgbClr val="B71E42"/>
                </a:solidFill>
                <a:latin typeface="Gill Sans MT"/>
              </a:rPr>
              <a:t>‹#›</a:t>
            </a:fld>
            <a:endParaRPr lang="en-US" sz="28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951060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B5563-CC8F-48BD-AC36-2B9C6BAC3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9C092-52E5-4A2C-9F06-9E86E7E068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809742-DEF7-4576-8D58-5D8F7F64B3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7DADE2-3D04-4F5E-AB22-79848F194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870C69A-46E1-40D7-8CEE-744D323B4259}" type="datetime">
              <a:rPr lang="en-US" sz="1000" b="0" strike="noStrike" spc="-1" smtClean="0">
                <a:solidFill>
                  <a:srgbClr val="8B8B8B"/>
                </a:solidFill>
                <a:latin typeface="Gill Sans MT"/>
              </a:rPr>
              <a:t>1/3/2022</a:t>
            </a:fld>
            <a:endParaRPr lang="en-US" sz="1000" b="0" strike="noStrike" spc="-1">
              <a:latin typeface="Times New Roman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A28347-CB63-4053-918F-A0A26A591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53C97-71B8-44F4-BC81-E1D5D0814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0218A9DB-4CE5-4171-9EB5-91EF36C737CC}" type="slidenum">
              <a:rPr lang="en-US" sz="2800" b="0" strike="noStrike" spc="-1" smtClean="0">
                <a:solidFill>
                  <a:srgbClr val="B71E42"/>
                </a:solidFill>
                <a:latin typeface="Gill Sans MT"/>
              </a:rPr>
              <a:t>‹#›</a:t>
            </a:fld>
            <a:endParaRPr lang="en-US" sz="28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474907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E4300-BD6A-403A-BB91-3982AE566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765B0E-5609-4316-9676-EE20F2D7B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72577D-D4E5-4764-924A-466D1E6D95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660930-184D-43CF-B17D-4651674FB3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829483-3164-4E15-A89C-67DCCF639D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C044E9-17F9-4CE1-8F76-4A3D10323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870C69A-46E1-40D7-8CEE-744D323B4259}" type="datetime">
              <a:rPr lang="en-US" sz="1000" b="0" strike="noStrike" spc="-1" smtClean="0">
                <a:solidFill>
                  <a:srgbClr val="8B8B8B"/>
                </a:solidFill>
                <a:latin typeface="Gill Sans MT"/>
              </a:rPr>
              <a:t>1/3/2022</a:t>
            </a:fld>
            <a:endParaRPr lang="en-US" sz="1000" b="0" strike="noStrike" spc="-1">
              <a:latin typeface="Times New Roman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2BE33E-3664-4D07-8B26-35E247754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F7CF3B-6379-44EC-8FAB-4FE5D8F4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0218A9DB-4CE5-4171-9EB5-91EF36C737CC}" type="slidenum">
              <a:rPr lang="en-US" sz="2800" b="0" strike="noStrike" spc="-1" smtClean="0">
                <a:solidFill>
                  <a:srgbClr val="B71E42"/>
                </a:solidFill>
                <a:latin typeface="Gill Sans MT"/>
              </a:rPr>
              <a:t>‹#›</a:t>
            </a:fld>
            <a:endParaRPr lang="en-US" sz="28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678497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81DE9-2D62-4436-B9FE-2E5F33FB6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3D83F5-1880-47E9-85B9-8C8EC8D2C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04608-3B91-4DF6-8A41-4ACC081E3055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48F29D-6F5B-49D3-9145-0974985A9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2A3365-DE11-422F-BF60-7F53F9B08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0C8E0-ECDF-4D45-A55C-8A9DD524D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9379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BD818E-7481-4E8B-801E-EF543FA50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870C69A-46E1-40D7-8CEE-744D323B4259}" type="datetime">
              <a:rPr lang="en-US" sz="1000" b="0" strike="noStrike" spc="-1" smtClean="0">
                <a:solidFill>
                  <a:srgbClr val="8B8B8B"/>
                </a:solidFill>
                <a:latin typeface="Gill Sans MT"/>
              </a:rPr>
              <a:t>1/3/2022</a:t>
            </a:fld>
            <a:endParaRPr lang="en-US" sz="1000" b="0" strike="noStrike" spc="-1">
              <a:latin typeface="Times New Roman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529B37-5A29-4AB8-A9BE-80B8BF5B1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2A96B7-F87D-4222-B327-710AC3BBC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0218A9DB-4CE5-4171-9EB5-91EF36C737CC}" type="slidenum">
              <a:rPr lang="en-US" sz="2800" b="0" strike="noStrike" spc="-1" smtClean="0">
                <a:solidFill>
                  <a:srgbClr val="B71E42"/>
                </a:solidFill>
                <a:latin typeface="Gill Sans MT"/>
              </a:rPr>
              <a:t>‹#›</a:t>
            </a:fld>
            <a:endParaRPr lang="en-US" sz="28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82564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451520" y="804600"/>
            <a:ext cx="9603000" cy="1049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1451520" y="2015640"/>
            <a:ext cx="9603000" cy="3450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85D93-D70D-4967-8845-2D14DC33E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7AFDA-73C9-4A28-8D7E-E0BE5F3BB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6B6A7E-3E8A-4308-B537-619F4166FE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F89FF2-BCD3-4EF2-B58D-DA71CF615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870C69A-46E1-40D7-8CEE-744D323B4259}" type="datetime">
              <a:rPr lang="en-US" sz="1000" b="0" strike="noStrike" spc="-1" smtClean="0">
                <a:solidFill>
                  <a:srgbClr val="8B8B8B"/>
                </a:solidFill>
                <a:latin typeface="Gill Sans MT"/>
              </a:rPr>
              <a:t>1/3/2022</a:t>
            </a:fld>
            <a:endParaRPr lang="en-US" sz="1000" b="0" strike="noStrike" spc="-1">
              <a:latin typeface="Times New Roman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6AD787-450B-44E5-92FC-4D69847D0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45282-593C-4237-A050-E64545F81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0218A9DB-4CE5-4171-9EB5-91EF36C737CC}" type="slidenum">
              <a:rPr lang="en-US" sz="2800" b="0" strike="noStrike" spc="-1" smtClean="0">
                <a:solidFill>
                  <a:srgbClr val="B71E42"/>
                </a:solidFill>
                <a:latin typeface="Gill Sans MT"/>
              </a:rPr>
              <a:t>‹#›</a:t>
            </a:fld>
            <a:endParaRPr lang="en-US" sz="28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327923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397F7-B366-4D94-9702-87032D7AD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92CB3D-38F9-4CF7-B36F-906B3CD015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E2950B-39D2-4DBF-833B-A5FA8256BD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D5A4F1-2D40-441F-B5FE-3C5852E27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870C69A-46E1-40D7-8CEE-744D323B4259}" type="datetime">
              <a:rPr lang="en-US" sz="1000" b="0" strike="noStrike" spc="-1" smtClean="0">
                <a:solidFill>
                  <a:srgbClr val="8B8B8B"/>
                </a:solidFill>
                <a:latin typeface="Gill Sans MT"/>
              </a:rPr>
              <a:t>1/3/2022</a:t>
            </a:fld>
            <a:endParaRPr lang="en-US" sz="1000" b="0" strike="noStrike" spc="-1">
              <a:latin typeface="Times New Roman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F23DCF-924B-41DA-88DC-22DCD04C2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33AF9A-F928-469F-B136-A6B362C81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0218A9DB-4CE5-4171-9EB5-91EF36C737CC}" type="slidenum">
              <a:rPr lang="en-US" sz="2800" b="0" strike="noStrike" spc="-1" smtClean="0">
                <a:solidFill>
                  <a:srgbClr val="B71E42"/>
                </a:solidFill>
                <a:latin typeface="Gill Sans MT"/>
              </a:rPr>
              <a:t>‹#›</a:t>
            </a:fld>
            <a:endParaRPr lang="en-US" sz="28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681943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C7C82-B126-4B8E-B765-402E4F323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9E1305-9195-4845-9A2D-1FFC2CC592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FEA13D-ECF3-46F8-B505-441D0DCF4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870C69A-46E1-40D7-8CEE-744D323B4259}" type="datetime">
              <a:rPr lang="en-US" sz="1000" b="0" strike="noStrike" spc="-1" smtClean="0">
                <a:solidFill>
                  <a:srgbClr val="8B8B8B"/>
                </a:solidFill>
                <a:latin typeface="Gill Sans MT"/>
              </a:rPr>
              <a:t>1/3/2022</a:t>
            </a:fld>
            <a:endParaRPr lang="en-US" sz="1000" b="0" strike="noStrike" spc="-1">
              <a:latin typeface="Times New Roman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DCBCD-E596-496C-8F81-971EF821E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C7EF5D-5F23-4ABE-AFE9-DF2385F9D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0218A9DB-4CE5-4171-9EB5-91EF36C737CC}" type="slidenum">
              <a:rPr lang="en-US" sz="2800" b="0" strike="noStrike" spc="-1" smtClean="0">
                <a:solidFill>
                  <a:srgbClr val="B71E42"/>
                </a:solidFill>
                <a:latin typeface="Gill Sans MT"/>
              </a:rPr>
              <a:t>‹#›</a:t>
            </a:fld>
            <a:endParaRPr lang="en-US" sz="28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708989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4825A4-0D8C-45D9-88BA-248461A68A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83083B-3438-4B3F-A87E-AAE9A9C068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F19E1-80E2-44A5-9A23-6AEFAEC0F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870C69A-46E1-40D7-8CEE-744D323B4259}" type="datetime">
              <a:rPr lang="en-US" sz="1000" b="0" strike="noStrike" spc="-1" smtClean="0">
                <a:solidFill>
                  <a:srgbClr val="8B8B8B"/>
                </a:solidFill>
                <a:latin typeface="Gill Sans MT"/>
              </a:rPr>
              <a:t>1/3/2022</a:t>
            </a:fld>
            <a:endParaRPr lang="en-US" sz="1000" b="0" strike="noStrike" spc="-1">
              <a:latin typeface="Times New Roman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17326-6724-4101-A324-AC898D850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B33B5A-A5E1-4E41-B587-74F936AE7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0218A9DB-4CE5-4171-9EB5-91EF36C737CC}" type="slidenum">
              <a:rPr lang="en-US" sz="2800" b="0" strike="noStrike" spc="-1" smtClean="0">
                <a:solidFill>
                  <a:srgbClr val="B71E42"/>
                </a:solidFill>
                <a:latin typeface="Gill Sans MT"/>
              </a:rPr>
              <a:t>‹#›</a:t>
            </a:fld>
            <a:endParaRPr lang="en-US" sz="28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56714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451520" y="804600"/>
            <a:ext cx="9603000" cy="1049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1451520" y="2015640"/>
            <a:ext cx="9603000" cy="3450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451520" y="804600"/>
            <a:ext cx="9603000" cy="1049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1451520" y="2015640"/>
            <a:ext cx="4686120" cy="3450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6372360" y="2015640"/>
            <a:ext cx="4686120" cy="3450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451520" y="804600"/>
            <a:ext cx="9603000" cy="1049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1451520" y="804600"/>
            <a:ext cx="9603000" cy="4863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451520" y="804600"/>
            <a:ext cx="9603000" cy="1049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1451520" y="2015640"/>
            <a:ext cx="4686120" cy="164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372360" y="2015640"/>
            <a:ext cx="4686120" cy="3450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1451520" y="3817800"/>
            <a:ext cx="4686120" cy="164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451520" y="804600"/>
            <a:ext cx="9603000" cy="1049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1451520" y="2015640"/>
            <a:ext cx="4686120" cy="3450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372360" y="2015640"/>
            <a:ext cx="4686120" cy="164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372360" y="3817800"/>
            <a:ext cx="4686120" cy="164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451520" y="804600"/>
            <a:ext cx="9603000" cy="1049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1451520" y="2015640"/>
            <a:ext cx="4686120" cy="164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372360" y="2015640"/>
            <a:ext cx="4686120" cy="164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1451520" y="3817800"/>
            <a:ext cx="9603000" cy="164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CEAE7"/>
            </a:gs>
            <a:gs pos="100000">
              <a:srgbClr val="CAC6C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/>
          <p:nvPr/>
        </p:nvSpPr>
        <p:spPr>
          <a:xfrm>
            <a:off x="0" y="2019600"/>
            <a:ext cx="12191760" cy="4105440"/>
          </a:xfrm>
          <a:prstGeom prst="rect">
            <a:avLst/>
          </a:prstGeom>
          <a:gradFill rotWithShape="0">
            <a:gsLst>
              <a:gs pos="0">
                <a:srgbClr val="DFDBD5">
                  <a:alpha val="0"/>
                </a:srgbClr>
              </a:gs>
              <a:gs pos="100000">
                <a:srgbClr val="DFDBD5"/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0" name="Picture 6"/>
          <p:cNvPicPr/>
          <p:nvPr/>
        </p:nvPicPr>
        <p:blipFill>
          <a:blip r:embed="rId14"/>
          <a:srcRect t="1526" b="-1526"/>
          <a:stretch/>
        </p:blipFill>
        <p:spPr>
          <a:xfrm>
            <a:off x="0" y="6126480"/>
            <a:ext cx="12191760" cy="742680"/>
          </a:xfrm>
          <a:prstGeom prst="rect">
            <a:avLst/>
          </a:prstGeom>
          <a:ln w="0">
            <a:noFill/>
          </a:ln>
        </p:spPr>
      </p:pic>
      <p:sp>
        <p:nvSpPr>
          <p:cNvPr id="2" name="Straight Connector 9"/>
          <p:cNvSpPr/>
          <p:nvPr/>
        </p:nvSpPr>
        <p:spPr>
          <a:xfrm>
            <a:off x="0" y="6128280"/>
            <a:ext cx="1219176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2417760" y="802440"/>
            <a:ext cx="8636760" cy="2541240"/>
          </a:xfrm>
          <a:prstGeom prst="rect">
            <a:avLst/>
          </a:prstGeom>
        </p:spPr>
        <p:txBody>
          <a:bodyPr bIns="0" anchor="b">
            <a:normAutofit fontScale="97000"/>
          </a:bodyPr>
          <a:lstStyle/>
          <a:p>
            <a:pPr>
              <a:lnSpc>
                <a:spcPct val="90000"/>
              </a:lnSpc>
            </a:pPr>
            <a:r>
              <a:rPr lang="en-US" sz="6600" b="0" strike="noStrike" cap="all" spc="-1">
                <a:solidFill>
                  <a:srgbClr val="000000"/>
                </a:solidFill>
                <a:latin typeface="Gill Sans MT"/>
              </a:rPr>
              <a:t>Click to edit Master title style</a:t>
            </a:r>
            <a:endParaRPr lang="en-US" sz="66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dt"/>
          </p:nvPr>
        </p:nvSpPr>
        <p:spPr>
          <a:xfrm>
            <a:off x="7554240" y="330480"/>
            <a:ext cx="3500280" cy="3088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1BC8E76C-B6F2-4510-A6EF-92426E755078}" type="datetime">
              <a:rPr lang="en-US" sz="1000" b="0" strike="noStrike" spc="-1">
                <a:solidFill>
                  <a:srgbClr val="8B8B8B"/>
                </a:solidFill>
                <a:latin typeface="Gill Sans MT"/>
              </a:rPr>
              <a:t>1/3/2022</a:t>
            </a:fld>
            <a:endParaRPr lang="en-US" sz="1000" b="0" strike="noStrike" spc="-1">
              <a:latin typeface="Times New Roman"/>
            </a:endParaRPr>
          </a:p>
        </p:txBody>
      </p:sp>
      <p:sp>
        <p:nvSpPr>
          <p:cNvPr id="5" name="PlaceHolder 3"/>
          <p:cNvSpPr>
            <a:spLocks noGrp="1"/>
          </p:cNvSpPr>
          <p:nvPr>
            <p:ph type="ftr"/>
          </p:nvPr>
        </p:nvSpPr>
        <p:spPr>
          <a:xfrm>
            <a:off x="2416680" y="329400"/>
            <a:ext cx="4973400" cy="3088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6" name="PlaceHolder 4"/>
          <p:cNvSpPr>
            <a:spLocks noGrp="1"/>
          </p:cNvSpPr>
          <p:nvPr>
            <p:ph type="sldNum"/>
          </p:nvPr>
        </p:nvSpPr>
        <p:spPr>
          <a:xfrm>
            <a:off x="1437840" y="798840"/>
            <a:ext cx="810720" cy="503280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fld id="{36793878-FE57-484C-BE03-2F2D9F6566E6}" type="slidenum">
              <a:rPr lang="en-US" sz="2800" b="0" strike="noStrike" spc="-1">
                <a:solidFill>
                  <a:srgbClr val="B71E42"/>
                </a:solidFill>
                <a:latin typeface="Gill Sans MT"/>
              </a:rPr>
              <a:t>‹#›</a:t>
            </a:fld>
            <a:endParaRPr lang="en-US" sz="2800" b="0" strike="noStrike" spc="-1">
              <a:latin typeface="Times New Roman"/>
            </a:endParaRPr>
          </a:p>
        </p:txBody>
      </p:sp>
      <p:sp>
        <p:nvSpPr>
          <p:cNvPr id="7" name="Straight Connector 14"/>
          <p:cNvSpPr/>
          <p:nvPr/>
        </p:nvSpPr>
        <p:spPr>
          <a:xfrm>
            <a:off x="2417760" y="3528360"/>
            <a:ext cx="8636760" cy="0"/>
          </a:xfrm>
          <a:prstGeom prst="line">
            <a:avLst/>
          </a:prstGeom>
          <a:ln w="31750">
            <a:solidFill>
              <a:srgbClr val="B71E42"/>
            </a:solidFill>
            <a:rou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Gill Sans MT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600" b="0" strike="noStrike" spc="-1">
                <a:solidFill>
                  <a:srgbClr val="000000"/>
                </a:solidFill>
                <a:latin typeface="Gill Sans MT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000000"/>
                </a:solidFill>
                <a:latin typeface="Gill Sans MT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200" b="0" strike="noStrike" spc="-1">
                <a:solidFill>
                  <a:srgbClr val="000000"/>
                </a:solidFill>
                <a:latin typeface="Gill Sans MT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Gill Sans MT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Gill Sans MT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Gill Sans MT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DE0139-361B-43A7-9642-9544D490C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109C1D-AEBB-4554-891E-09A0577BB4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CB6839-AAF5-41DF-90FD-6FE1C76FEB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>
              <a:lnSpc>
                <a:spcPct val="100000"/>
              </a:lnSpc>
            </a:pPr>
            <a:fld id="{1BC8E76C-B6F2-4510-A6EF-92426E755078}" type="datetime">
              <a:rPr lang="en-US" sz="1000" b="0" strike="noStrike" spc="-1" smtClean="0">
                <a:solidFill>
                  <a:srgbClr val="8B8B8B"/>
                </a:solidFill>
                <a:latin typeface="Gill Sans MT"/>
              </a:rPr>
              <a:t>1/3/2022</a:t>
            </a:fld>
            <a:endParaRPr lang="en-US" sz="1000" b="0" strike="noStrike" spc="-1">
              <a:latin typeface="Times New Roman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8F3B13-120E-4262-BC72-AAE2060B6E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3570D-6157-47B0-AF49-8CCF61B6F0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>
              <a:lnSpc>
                <a:spcPct val="100000"/>
              </a:lnSpc>
            </a:pPr>
            <a:fld id="{36793878-FE57-484C-BE03-2F2D9F6566E6}" type="slidenum">
              <a:rPr lang="en-US" sz="2800" b="0" strike="noStrike" spc="-1" smtClean="0">
                <a:solidFill>
                  <a:srgbClr val="B71E42"/>
                </a:solidFill>
                <a:latin typeface="Gill Sans MT"/>
              </a:rPr>
              <a:t>‹#›</a:t>
            </a:fld>
            <a:endParaRPr lang="en-US" sz="28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41466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dU7bpRZDBUE" TargetMode="External"/><Relationship Id="rId3" Type="http://schemas.openxmlformats.org/officeDocument/2006/relationships/hyperlink" Target="https://www.engageny.org/resource/grade-6-math-introduction-integers" TargetMode="External"/><Relationship Id="rId7" Type="http://schemas.openxmlformats.org/officeDocument/2006/relationships/hyperlink" Target="https://www.georgiastandards.org/Georgia-Standards/Frameworks/8th-Math-Unit-7.pdf" TargetMode="External"/><Relationship Id="rId2" Type="http://schemas.openxmlformats.org/officeDocument/2006/relationships/hyperlink" Target="https://www.georgiastandards.org/Georgia-Standards/Frameworks/6th-Math-Unit-7.pdf" TargetMode="Externa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youtu.be/uJZW0KdQq0o" TargetMode="External"/><Relationship Id="rId5" Type="http://schemas.openxmlformats.org/officeDocument/2006/relationships/hyperlink" Target="https://www.georgiastandards.org/Georgia-Standards/Frameworks/7th-Math-Unit-4.pdf" TargetMode="External"/><Relationship Id="rId4" Type="http://schemas.openxmlformats.org/officeDocument/2006/relationships/hyperlink" Target="https://www.youtube.com/watch?v=rDTUARfQxjA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app=desktop&amp;v=uJZW0KdQq0o&amp;feature=youtu.be" TargetMode="External"/><Relationship Id="rId3" Type="http://schemas.openxmlformats.org/officeDocument/2006/relationships/hyperlink" Target="https://www.rcboe.org/domain/4449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s://www.khanacademy.org/" TargetMode="Externa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www.prodigygame.com/main-en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hyperlink" Target="https://www.engageny.org/resource/grade-6-math-introduction-integer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itle 1"/>
          <p:cNvSpPr txBox="1"/>
          <p:nvPr/>
        </p:nvSpPr>
        <p:spPr>
          <a:xfrm>
            <a:off x="2417760" y="802440"/>
            <a:ext cx="8636760" cy="2541240"/>
          </a:xfrm>
          <a:prstGeom prst="rect">
            <a:avLst/>
          </a:prstGeom>
          <a:noFill/>
          <a:ln w="0">
            <a:noFill/>
          </a:ln>
        </p:spPr>
        <p:txBody>
          <a:bodyPr bIns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6600" b="0" strike="noStrike" cap="all" spc="-1">
                <a:solidFill>
                  <a:srgbClr val="000000"/>
                </a:solidFill>
                <a:latin typeface="Gill Sans MT"/>
              </a:rPr>
              <a:t>Mr. Ulcena</a:t>
            </a:r>
            <a:endParaRPr lang="en-US" sz="66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91" name="Subtitle 2"/>
          <p:cNvSpPr txBox="1"/>
          <p:nvPr/>
        </p:nvSpPr>
        <p:spPr>
          <a:xfrm>
            <a:off x="2417760" y="3531240"/>
            <a:ext cx="8636760" cy="97740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Autofit/>
          </a:bodyPr>
          <a:lstStyle/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800" b="1" strike="noStrike" cap="all" spc="-1" dirty="0">
                <a:solidFill>
                  <a:srgbClr val="000000"/>
                </a:solidFill>
                <a:latin typeface="Gill Sans MT"/>
              </a:rPr>
              <a:t>6</a:t>
            </a:r>
            <a:r>
              <a:rPr lang="en-US" sz="1800" b="1" strike="noStrike" cap="all" spc="-1" baseline="30000" dirty="0">
                <a:solidFill>
                  <a:srgbClr val="000000"/>
                </a:solidFill>
                <a:latin typeface="Gill Sans MT"/>
              </a:rPr>
              <a:t>th</a:t>
            </a:r>
            <a:r>
              <a:rPr lang="en-US" sz="1800" b="1" strike="noStrike" cap="all" spc="-1" dirty="0">
                <a:solidFill>
                  <a:srgbClr val="000000"/>
                </a:solidFill>
                <a:latin typeface="Gill Sans MT"/>
              </a:rPr>
              <a:t> - 8</a:t>
            </a:r>
            <a:r>
              <a:rPr lang="en-US" sz="1800" b="1" strike="noStrike" cap="all" spc="-1" baseline="30000" dirty="0">
                <a:solidFill>
                  <a:srgbClr val="000000"/>
                </a:solidFill>
                <a:latin typeface="Gill Sans MT"/>
              </a:rPr>
              <a:t>th</a:t>
            </a:r>
            <a:r>
              <a:rPr lang="en-US" sz="1800" b="1" strike="noStrike" cap="all" spc="-1" dirty="0">
                <a:solidFill>
                  <a:srgbClr val="000000"/>
                </a:solidFill>
                <a:latin typeface="Gill Sans MT"/>
              </a:rPr>
              <a:t> Math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800" b="1" strike="noStrike" cap="all" spc="-1" dirty="0">
                <a:solidFill>
                  <a:srgbClr val="000000"/>
                </a:solidFill>
                <a:latin typeface="Gill Sans MT"/>
              </a:rPr>
              <a:t>Week at a Glance </a:t>
            </a:r>
            <a:r>
              <a:rPr lang="en-US" b="1" cap="all" spc="-1" dirty="0">
                <a:solidFill>
                  <a:srgbClr val="000000"/>
                </a:solidFill>
                <a:latin typeface="Gill Sans MT"/>
              </a:rPr>
              <a:t>01/04/2022 - 01/07-2022</a:t>
            </a:r>
            <a:endParaRPr lang="en-US" sz="1800" b="1" strike="noStrike" cap="all" spc="-1" dirty="0">
              <a:solidFill>
                <a:srgbClr val="000000"/>
              </a:solidFill>
              <a:latin typeface="Gill Sans MT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endParaRPr lang="en-US" sz="1800" b="1" strike="noStrike" cap="all" spc="-1" dirty="0">
              <a:solidFill>
                <a:srgbClr val="FF0000"/>
              </a:solidFill>
              <a:latin typeface="Gill Sans MT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endParaRPr lang="en-US" sz="1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1"/>
          <p:cNvSpPr txBox="1"/>
          <p:nvPr/>
        </p:nvSpPr>
        <p:spPr>
          <a:xfrm>
            <a:off x="1451520" y="804600"/>
            <a:ext cx="9603000" cy="104904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b="0" strike="noStrike" cap="all" spc="-1">
                <a:solidFill>
                  <a:srgbClr val="FF0000"/>
                </a:solidFill>
                <a:latin typeface="Gill Sans MT"/>
              </a:rPr>
              <a:t>Welcome back to school class  of 2021-2022</a:t>
            </a:r>
            <a:endParaRPr lang="en-US" sz="32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93" name="Content Placeholder 2"/>
          <p:cNvSpPr txBox="1"/>
          <p:nvPr/>
        </p:nvSpPr>
        <p:spPr>
          <a:xfrm>
            <a:off x="1451520" y="2015640"/>
            <a:ext cx="9603000" cy="345024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Gill Sans MT"/>
              </a:rPr>
              <a:t>WAG=WEEK AT A GLANCE</a:t>
            </a:r>
          </a:p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B71E42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Atlanta"/>
              </a:rPr>
              <a:t>Week at a glance (WAG) is designed to give parents a brief idea of what their child is learning at school. It will have the subject standards (Georgia Standards of Excellence), the main topics covered, links to videos and worksheets. </a:t>
            </a:r>
            <a:endParaRPr lang="en-US" sz="2000" b="0" strike="noStrike" spc="-1">
              <a:solidFill>
                <a:srgbClr val="000000"/>
              </a:solidFill>
              <a:latin typeface="Gill Sans MT"/>
            </a:endParaRPr>
          </a:p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B71E42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Atlanta"/>
              </a:rPr>
              <a:t>We encourage parents to review this presentation and stay informed on the weekly learning objectives.</a:t>
            </a:r>
            <a:endParaRPr lang="en-US" sz="2000" b="0" strike="noStrike" spc="-1">
              <a:solidFill>
                <a:srgbClr val="000000"/>
              </a:solidFill>
              <a:latin typeface="Gill Sans MT"/>
            </a:endParaRPr>
          </a:p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B71E42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Atlanta"/>
              </a:rPr>
              <a:t>WAGS are subject to change according to student mastery.</a:t>
            </a:r>
            <a:endParaRPr lang="en-US" sz="2000" b="0" strike="noStrike" spc="-1">
              <a:solidFill>
                <a:srgbClr val="000000"/>
              </a:solidFill>
              <a:latin typeface="Gill Sans MT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endParaRPr lang="en-US" sz="2000" b="0" strike="noStrike" spc="-1">
              <a:solidFill>
                <a:srgbClr val="000000"/>
              </a:solidFill>
              <a:latin typeface="Gill Sans M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1"/>
          <p:cNvSpPr txBox="1"/>
          <p:nvPr/>
        </p:nvSpPr>
        <p:spPr>
          <a:xfrm>
            <a:off x="3626658" y="209025"/>
            <a:ext cx="4938683" cy="595575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b="1" i="1" u="sng" strike="noStrike" cap="all" spc="-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Math standards</a:t>
            </a:r>
            <a:endParaRPr lang="en-US" sz="3200" b="1" i="1" u="sng" strike="noStrike" spc="-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Content Placeholder 2"/>
          <p:cNvSpPr txBox="1"/>
          <p:nvPr/>
        </p:nvSpPr>
        <p:spPr>
          <a:xfrm>
            <a:off x="261509" y="881635"/>
            <a:ext cx="3492360" cy="40377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400" b="1" u="sng" strike="noStrike" spc="-1" dirty="0">
                <a:solidFill>
                  <a:srgbClr val="FF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1400" b="1" u="sng" strike="noStrike" spc="-1" baseline="30000" dirty="0">
                <a:solidFill>
                  <a:srgbClr val="FF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400" b="1" u="sng" strike="noStrike" spc="-1" dirty="0">
                <a:solidFill>
                  <a:srgbClr val="FF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Grade</a:t>
            </a:r>
            <a:endParaRPr lang="en-US" sz="1400" b="0" strike="noStrike" spc="-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 4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Rational Exploration: Number and Their Opposites</a:t>
            </a:r>
            <a:endParaRPr lang="en-US" sz="1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Priority Standards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6.NS.5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6.NS.7a-d</a:t>
            </a:r>
          </a:p>
          <a:p>
            <a:r>
              <a:rPr lang="en-US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6.NS.8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Big Ideas: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Understand and use positive and negative numbers to describe real-world situations.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Understand ordering and absolute value of rational numbers.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Solve real-world problems by graphing points in all four quadrants of the coordinate plane.</a:t>
            </a: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Target: 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can correctly add and subtract positive and negative numbers. </a:t>
            </a: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Success Criteria: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correctly use a number line to solve each problems at 80% rate. </a:t>
            </a:r>
          </a:p>
        </p:txBody>
      </p:sp>
      <p:sp>
        <p:nvSpPr>
          <p:cNvPr id="96" name="TextBox 3"/>
          <p:cNvSpPr/>
          <p:nvPr/>
        </p:nvSpPr>
        <p:spPr>
          <a:xfrm>
            <a:off x="4003661" y="843139"/>
            <a:ext cx="3492360" cy="566163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1" u="sng" strike="noStrike" spc="-1" dirty="0">
                <a:solidFill>
                  <a:srgbClr val="FF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1400" b="1" u="sng" strike="noStrike" spc="-1" baseline="30000" dirty="0">
                <a:solidFill>
                  <a:srgbClr val="FF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400" b="1" u="sng" strike="noStrike" spc="-1" dirty="0">
                <a:solidFill>
                  <a:srgbClr val="FF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Grade</a:t>
            </a:r>
            <a:endParaRPr lang="en-US" sz="1400" b="0" strike="noStrike" spc="-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US" sz="1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 4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Geometry</a:t>
            </a:r>
            <a:endParaRPr lang="en-US" sz="1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Priority Standards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7.G.4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7.G.5</a:t>
            </a:r>
          </a:p>
          <a:p>
            <a:r>
              <a:rPr lang="en-US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7.G.6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Big Ideas: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Solve real-world and mathematical problems involving: angle measure (7.G.5); area, surface area, volume of 2D and 3D objects (7.G.6); and area and circumference of circles.</a:t>
            </a:r>
          </a:p>
          <a:p>
            <a:endParaRPr lang="en-US" sz="1400" b="0" strike="noStrike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Target: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will correctly use the right formula to solve the measurement of each geometry shapes..</a:t>
            </a: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Success Criteria: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correctly use formula to find the area and circumference of a shape. </a:t>
            </a:r>
          </a:p>
          <a:p>
            <a:pPr>
              <a:lnSpc>
                <a:spcPct val="100000"/>
              </a:lnSpc>
            </a:pPr>
            <a:endParaRPr lang="en-US" sz="12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" name="TextBox 4"/>
          <p:cNvSpPr/>
          <p:nvPr/>
        </p:nvSpPr>
        <p:spPr>
          <a:xfrm>
            <a:off x="7496021" y="812362"/>
            <a:ext cx="3646440" cy="58155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1" u="sng" strike="noStrike" spc="-1" dirty="0">
                <a:solidFill>
                  <a:srgbClr val="FF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1400" b="1" u="sng" strike="noStrike" spc="-1" baseline="30000" dirty="0">
                <a:solidFill>
                  <a:srgbClr val="FF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400" b="1" u="sng" strike="noStrike" spc="-1" dirty="0">
                <a:solidFill>
                  <a:srgbClr val="FF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Grade</a:t>
            </a:r>
            <a:endParaRPr lang="en-US" sz="1400" b="1" strike="noStrike" spc="-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US" sz="1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 4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Solving Systems of Equations</a:t>
            </a:r>
            <a:endParaRPr lang="en-US" sz="1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Priority Standard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8.EE.8a-c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/>
              <a:t> </a:t>
            </a:r>
          </a:p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Big Idea: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Analyze and solve pairs of linear equations (Systems of linear equations).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Solve real-world and mathematical problems leading to two linear equations in two variables.</a:t>
            </a: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Target: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will identify and use the 3 methods of system of equations (graphing. substitution method. elimination method).</a:t>
            </a:r>
            <a:r>
              <a:rPr lang="en-US" b="1" dirty="0"/>
              <a:t> </a:t>
            </a: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Success Criteria: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will correctly solve system of equations the same way as solving equations with one variables.. </a:t>
            </a:r>
          </a:p>
          <a:p>
            <a:endParaRPr lang="en-US" sz="1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" name="Table 3"/>
          <p:cNvGraphicFramePr/>
          <p:nvPr>
            <p:extLst>
              <p:ext uri="{D42A27DB-BD31-4B8C-83A1-F6EECF244321}">
                <p14:modId xmlns:p14="http://schemas.microsoft.com/office/powerpoint/2010/main" val="847150189"/>
              </p:ext>
            </p:extLst>
          </p:nvPr>
        </p:nvGraphicFramePr>
        <p:xfrm>
          <a:off x="946167" y="749808"/>
          <a:ext cx="9757800" cy="4992624"/>
        </p:xfrm>
        <a:graphic>
          <a:graphicData uri="http://schemas.openxmlformats.org/drawingml/2006/table">
            <a:tbl>
              <a:tblPr/>
              <a:tblGrid>
                <a:gridCol w="1951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1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1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1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515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67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 dirty="0">
                          <a:solidFill>
                            <a:srgbClr val="FFFFFF"/>
                          </a:solidFill>
                          <a:latin typeface="Gill Sans MT"/>
                        </a:rPr>
                        <a:t>Monday </a:t>
                      </a:r>
                      <a:endParaRPr lang="en-US" sz="18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sz="18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20000"/>
                        </a:lnSpc>
                        <a:tabLst>
                          <a:tab pos="0" algn="l"/>
                        </a:tabLst>
                      </a:pPr>
                      <a:r>
                        <a:rPr lang="en-US" sz="1200" b="0" u="sng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  <a:r>
                        <a:rPr lang="en-US" sz="1200" b="0" u="sng" strike="noStrike" spc="-1" baseline="14000000" dirty="0">
                          <a:solidFill>
                            <a:srgbClr val="000000"/>
                          </a:solidFill>
                          <a:latin typeface="Times New Roman"/>
                        </a:rPr>
                        <a:t>th</a:t>
                      </a:r>
                      <a:r>
                        <a:rPr lang="en-US" sz="1200" b="0" u="sng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 Grade</a:t>
                      </a:r>
                      <a:endParaRPr lang="en-US" sz="1200" b="0" u="sng" strike="noStrike" spc="-1" dirty="0">
                        <a:latin typeface="Arial"/>
                      </a:endParaRPr>
                    </a:p>
                    <a:p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Rituals and Routine review </a:t>
                      </a:r>
                    </a:p>
                    <a:p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20000"/>
                        </a:lnSpc>
                        <a:tabLst>
                          <a:tab pos="0" algn="l"/>
                        </a:tabLst>
                      </a:pPr>
                      <a:r>
                        <a:rPr lang="en-US" sz="1200" b="0" u="sng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  <a:r>
                        <a:rPr lang="en-US" sz="1200" b="0" u="sng" strike="noStrike" spc="-1" baseline="14000000" dirty="0">
                          <a:solidFill>
                            <a:srgbClr val="000000"/>
                          </a:solidFill>
                          <a:latin typeface="Times New Roman"/>
                        </a:rPr>
                        <a:t>th</a:t>
                      </a:r>
                      <a:r>
                        <a:rPr lang="en-US" sz="1200" b="0" u="sng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 Grade</a:t>
                      </a:r>
                      <a:endParaRPr lang="en-US" sz="1200" b="0" u="sng" strike="noStrike" spc="-1" dirty="0">
                        <a:latin typeface="Arial"/>
                      </a:endParaRPr>
                    </a:p>
                    <a:p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Rituals and Routine review </a:t>
                      </a:r>
                    </a:p>
                    <a:p>
                      <a:pPr>
                        <a:lnSpc>
                          <a:spcPct val="120000"/>
                        </a:lnSpc>
                        <a:tabLst>
                          <a:tab pos="0" algn="l"/>
                        </a:tabLst>
                      </a:pPr>
                      <a:endParaRPr lang="en-US" sz="12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20000"/>
                        </a:lnSpc>
                        <a:tabLst>
                          <a:tab pos="0" algn="l"/>
                        </a:tabLst>
                      </a:pPr>
                      <a:r>
                        <a:rPr lang="en-US" sz="1200" b="0" u="sng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  <a:r>
                        <a:rPr lang="en-US" sz="1200" b="0" u="sng" strike="noStrike" spc="-1" baseline="14000000" dirty="0">
                          <a:solidFill>
                            <a:srgbClr val="000000"/>
                          </a:solidFill>
                          <a:latin typeface="Times New Roman"/>
                        </a:rPr>
                        <a:t>th</a:t>
                      </a:r>
                      <a:r>
                        <a:rPr lang="en-US" sz="1200" b="0" u="sng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 Grade</a:t>
                      </a:r>
                      <a:endParaRPr lang="en-US" sz="1200" b="0" u="sng" strike="noStrike" spc="-1" dirty="0">
                        <a:latin typeface="Arial"/>
                      </a:endParaRPr>
                    </a:p>
                    <a:p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Rituals and Routine review </a:t>
                      </a:r>
                    </a:p>
                    <a:p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B71E4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 dirty="0">
                          <a:solidFill>
                            <a:srgbClr val="FFFFFF"/>
                          </a:solidFill>
                          <a:latin typeface="Gill Sans MT"/>
                        </a:rPr>
                        <a:t>Tuesday</a:t>
                      </a:r>
                      <a:endParaRPr lang="en-US" sz="18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en-US" sz="18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20000"/>
                        </a:lnSpc>
                        <a:tabLst>
                          <a:tab pos="0" algn="l"/>
                        </a:tabLst>
                      </a:pPr>
                      <a:r>
                        <a:rPr lang="en-US" sz="1200" b="0" u="sng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  <a:r>
                        <a:rPr lang="en-US" sz="1200" b="0" u="sng" strike="noStrike" spc="-1" baseline="14000000" dirty="0">
                          <a:solidFill>
                            <a:srgbClr val="000000"/>
                          </a:solidFill>
                          <a:latin typeface="Times New Roman"/>
                        </a:rPr>
                        <a:t>th</a:t>
                      </a:r>
                      <a:r>
                        <a:rPr lang="en-US" sz="1200" b="0" u="sng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 Grade</a:t>
                      </a:r>
                      <a:endParaRPr lang="en-US" sz="1200" b="0" u="sng" strike="noStrike" spc="-1" dirty="0">
                        <a:latin typeface="+mn-lt"/>
                      </a:endParaRPr>
                    </a:p>
                    <a:p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Understand and use positive and negative numbers to describe real-world situations.</a:t>
                      </a:r>
                    </a:p>
                    <a:p>
                      <a:endParaRPr lang="en-US" sz="1200" b="0" strike="noStrike" spc="-1" dirty="0">
                        <a:latin typeface="+mn-lt"/>
                      </a:endParaRPr>
                    </a:p>
                    <a:p>
                      <a:pPr>
                        <a:lnSpc>
                          <a:spcPct val="120000"/>
                        </a:lnSpc>
                        <a:tabLst>
                          <a:tab pos="0" algn="l"/>
                        </a:tabLst>
                      </a:pPr>
                      <a:r>
                        <a:rPr lang="en-US" sz="1200" b="0" u="sng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  <a:r>
                        <a:rPr lang="en-US" sz="1200" b="0" u="sng" strike="noStrike" spc="-1" baseline="14000000" dirty="0">
                          <a:solidFill>
                            <a:srgbClr val="000000"/>
                          </a:solidFill>
                          <a:latin typeface="Times New Roman"/>
                        </a:rPr>
                        <a:t>th</a:t>
                      </a:r>
                      <a:r>
                        <a:rPr lang="en-US" sz="1200" b="0" u="sng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 Grade</a:t>
                      </a:r>
                      <a:endParaRPr lang="en-US" sz="1200" b="0" u="sng" strike="noStrike" spc="-1" dirty="0">
                        <a:latin typeface="+mn-lt"/>
                      </a:endParaRPr>
                    </a:p>
                    <a:p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Solve real-world and mathematical problems involving: angle measure (7.G.5); area, surface area, volume of 2D and 3D objects (7.G.6); and area and circumference of circles.</a:t>
                      </a:r>
                    </a:p>
                    <a:p>
                      <a:pPr>
                        <a:lnSpc>
                          <a:spcPct val="120000"/>
                        </a:lnSpc>
                        <a:tabLst>
                          <a:tab pos="0" algn="l"/>
                        </a:tabLst>
                      </a:pPr>
                      <a:endParaRPr lang="en-US" sz="1200" b="0" strike="noStrike" spc="-1" dirty="0">
                        <a:latin typeface="+mn-lt"/>
                      </a:endParaRPr>
                    </a:p>
                    <a:p>
                      <a:pPr>
                        <a:lnSpc>
                          <a:spcPct val="120000"/>
                        </a:lnSpc>
                        <a:tabLst>
                          <a:tab pos="0" algn="l"/>
                        </a:tabLst>
                      </a:pPr>
                      <a:r>
                        <a:rPr lang="en-US" sz="1200" b="0" u="sng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  <a:r>
                        <a:rPr lang="en-US" sz="1200" b="0" u="sng" strike="noStrike" spc="-1" baseline="14000000" dirty="0">
                          <a:solidFill>
                            <a:srgbClr val="000000"/>
                          </a:solidFill>
                          <a:latin typeface="Times New Roman"/>
                        </a:rPr>
                        <a:t>th</a:t>
                      </a:r>
                      <a:r>
                        <a:rPr lang="en-US" sz="1200" b="0" u="sng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 Grade</a:t>
                      </a:r>
                      <a:endParaRPr lang="en-US" sz="1200" b="0" u="sng" strike="noStrike" spc="-1" dirty="0">
                        <a:latin typeface="+mn-lt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Analyze and solve pairs of linear equations (Systems of linear equations).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Solve real-world and mathematical problems leading to two linear equations in two variables.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B71E4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 dirty="0">
                          <a:solidFill>
                            <a:srgbClr val="FFFFFF"/>
                          </a:solidFill>
                          <a:latin typeface="Gill Sans MT"/>
                        </a:rPr>
                        <a:t>Wednesday</a:t>
                      </a:r>
                      <a:endParaRPr lang="en-US" sz="18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sz="18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sz="18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1" strike="noStrike" spc="-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Small Group/Remediation </a:t>
                      </a:r>
                      <a:endParaRPr lang="en-US" sz="16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B71E4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 dirty="0">
                          <a:solidFill>
                            <a:srgbClr val="FFFFFF"/>
                          </a:solidFill>
                          <a:latin typeface="Gill Sans MT"/>
                        </a:rPr>
                        <a:t>Thursday</a:t>
                      </a:r>
                      <a:endParaRPr lang="en-US" sz="18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sz="18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400" b="0" strike="noStrike" spc="-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Prodigygame.com– ALL grade level</a:t>
                      </a:r>
                      <a:endParaRPr lang="en-US" sz="14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en-US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B71E4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 dirty="0">
                          <a:solidFill>
                            <a:srgbClr val="FFFFFF"/>
                          </a:solidFill>
                          <a:latin typeface="Gill Sans MT"/>
                        </a:rPr>
                        <a:t>Friday</a:t>
                      </a:r>
                      <a:endParaRPr lang="en-US" sz="18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sz="18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sz="18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strike="noStrike" spc="-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Assessment/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PBIS (Positive Behavioral Interventions and Support program)</a:t>
                      </a:r>
                      <a:endParaRPr lang="en-US" sz="14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B71E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itle 1"/>
          <p:cNvSpPr txBox="1"/>
          <p:nvPr/>
        </p:nvSpPr>
        <p:spPr>
          <a:xfrm>
            <a:off x="908933" y="-14979"/>
            <a:ext cx="9604080" cy="104904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200" b="0" strike="noStrike" cap="all" spc="-1" dirty="0">
                <a:solidFill>
                  <a:srgbClr val="000000"/>
                </a:solidFill>
                <a:latin typeface="Gill Sans MT"/>
              </a:rPr>
              <a:t> </a:t>
            </a:r>
            <a:br>
              <a:rPr dirty="0"/>
            </a:br>
            <a:r>
              <a:rPr lang="en-US" sz="3200" b="0" strike="noStrike" cap="all" spc="-1" dirty="0">
                <a:solidFill>
                  <a:srgbClr val="000000"/>
                </a:solidFill>
                <a:latin typeface="Gill Sans MT"/>
              </a:rPr>
              <a:t> math Resources</a:t>
            </a:r>
            <a:endParaRPr lang="en-US" sz="3200" b="0" strike="noStrike" spc="-1" dirty="0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4312775" y="1234097"/>
            <a:ext cx="3272760" cy="858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algn="ctr"/>
            <a:r>
              <a:rPr lang="en-US" sz="18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Khan Academy</a:t>
            </a:r>
          </a:p>
          <a:p>
            <a:pPr algn="ctr"/>
            <a:r>
              <a:rPr lang="en-US" sz="18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https://www.khanacademy.org/</a:t>
            </a:r>
            <a:endParaRPr lang="en-US" sz="18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b="0" strike="noStrike" spc="-1" dirty="0">
              <a:latin typeface="Arial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213449" y="1034061"/>
            <a:ext cx="3757680" cy="1415011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algn="ctr"/>
            <a:r>
              <a:rPr lang="en-US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additional resources and weekly PowerPoint and videos click on link to Mr. Ulcena Teacher’s Page</a:t>
            </a:r>
          </a:p>
          <a:p>
            <a:pPr algn="ctr"/>
            <a:r>
              <a:rPr lang="en-US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https://www.rcboe.org/domain/4449</a:t>
            </a:r>
            <a:endParaRPr lang="en-US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b="0" strike="noStrike" spc="-1" dirty="0">
              <a:latin typeface="Arial"/>
            </a:endParaRPr>
          </a:p>
        </p:txBody>
      </p:sp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7E42BA8A-1973-4B60-9D04-4D438F234B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839" y="2341763"/>
            <a:ext cx="3727251" cy="2174473"/>
          </a:xfrm>
          <a:prstGeom prst="rect">
            <a:avLst/>
          </a:prstGeom>
        </p:spPr>
      </p:pic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7843B535-19FD-4736-ADC5-A1C695E6AE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9779" y="1983995"/>
            <a:ext cx="3272760" cy="21744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41BAE5A-A3AB-4138-9078-99716C54A43A}"/>
              </a:ext>
            </a:extLst>
          </p:cNvPr>
          <p:cNvSpPr txBox="1"/>
          <p:nvPr/>
        </p:nvSpPr>
        <p:spPr>
          <a:xfrm>
            <a:off x="7804595" y="1259308"/>
            <a:ext cx="426481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Prodigygame.com</a:t>
            </a:r>
          </a:p>
          <a:p>
            <a:pPr algn="ctr"/>
            <a:r>
              <a:rPr lang="en-US" dirty="0">
                <a:hlinkClick r:id="rId6"/>
              </a:rPr>
              <a:t>https://www.prodigygame.com/main-en/</a:t>
            </a:r>
            <a:endParaRPr lang="en-US" dirty="0"/>
          </a:p>
          <a:p>
            <a:endParaRPr lang="en-US" dirty="0"/>
          </a:p>
        </p:txBody>
      </p:sp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031BEBD6-3771-4C48-8098-A5502D90DB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638" y="1274682"/>
            <a:ext cx="2980362" cy="292893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DF300A1-C8FC-43AA-A632-5DB3911A46F3}"/>
              </a:ext>
            </a:extLst>
          </p:cNvPr>
          <p:cNvSpPr/>
          <p:nvPr/>
        </p:nvSpPr>
        <p:spPr>
          <a:xfrm>
            <a:off x="4233150" y="5469304"/>
            <a:ext cx="3725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8"/>
              </a:rPr>
              <a:t>7th Math MGSE7 G 6 Video - YouTube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CE2F87-CC58-4F11-8B1A-AA00668D9E07}"/>
              </a:ext>
            </a:extLst>
          </p:cNvPr>
          <p:cNvSpPr/>
          <p:nvPr/>
        </p:nvSpPr>
        <p:spPr>
          <a:xfrm>
            <a:off x="281839" y="5469304"/>
            <a:ext cx="37576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9"/>
              </a:rPr>
              <a:t>https://www.engageny.org/resource/grade-6-math-introduction-integers</a:t>
            </a:r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A8724A-6778-49C4-BEF4-64CB5CAFC322}"/>
              </a:ext>
            </a:extLst>
          </p:cNvPr>
          <p:cNvSpPr txBox="1"/>
          <p:nvPr/>
        </p:nvSpPr>
        <p:spPr>
          <a:xfrm>
            <a:off x="561736" y="5099972"/>
            <a:ext cx="2355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Welcome to </a:t>
            </a:r>
            <a:r>
              <a:rPr lang="en-US" dirty="0" err="1"/>
              <a:t>EngageNY</a:t>
            </a:r>
            <a:r>
              <a:rPr lang="en-US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8C2094-1D0F-4589-B7FE-FE0CE9918CA1}"/>
              </a:ext>
            </a:extLst>
          </p:cNvPr>
          <p:cNvSpPr txBox="1"/>
          <p:nvPr/>
        </p:nvSpPr>
        <p:spPr>
          <a:xfrm>
            <a:off x="5229150" y="5032905"/>
            <a:ext cx="1440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YouTube.com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317</TotalTime>
  <Words>611</Words>
  <Application>Microsoft Office PowerPoint</Application>
  <PresentationFormat>Widescreen</PresentationFormat>
  <Paragraphs>110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6" baseType="lpstr">
      <vt:lpstr>Arial</vt:lpstr>
      <vt:lpstr>Atlanta</vt:lpstr>
      <vt:lpstr>Calibri</vt:lpstr>
      <vt:lpstr>Calibri Light</vt:lpstr>
      <vt:lpstr>DejaVu Sans</vt:lpstr>
      <vt:lpstr>Gill Sans MT</vt:lpstr>
      <vt:lpstr>Symbol</vt:lpstr>
      <vt:lpstr>Times New Roman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Mr. Ulcena</dc:title>
  <dc:subject/>
  <dc:creator>Ulcena, Jimmy</dc:creator>
  <dc:description/>
  <cp:lastModifiedBy>Ulcena, Jimmy</cp:lastModifiedBy>
  <cp:revision>35</cp:revision>
  <dcterms:created xsi:type="dcterms:W3CDTF">2021-08-03T18:46:47Z</dcterms:created>
  <dcterms:modified xsi:type="dcterms:W3CDTF">2022-01-03T19:26:30Z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MClips">
    <vt:i4>2</vt:i4>
  </property>
  <property fmtid="{D5CDD505-2E9C-101B-9397-08002B2CF9AE}" pid="3" name="PresentationFormat">
    <vt:lpwstr>Widescreen</vt:lpwstr>
  </property>
  <property fmtid="{D5CDD505-2E9C-101B-9397-08002B2CF9AE}" pid="4" name="Slides">
    <vt:i4>5</vt:i4>
  </property>
</Properties>
</file>